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67" r:id="rId3"/>
    <p:sldId id="258" r:id="rId4"/>
    <p:sldId id="257" r:id="rId5"/>
    <p:sldId id="261" r:id="rId6"/>
    <p:sldId id="262" r:id="rId7"/>
    <p:sldId id="263" r:id="rId8"/>
    <p:sldId id="265" r:id="rId9"/>
    <p:sldId id="271" r:id="rId10"/>
    <p:sldId id="268" r:id="rId11"/>
    <p:sldId id="275" r:id="rId12"/>
    <p:sldId id="270" r:id="rId13"/>
    <p:sldId id="264" r:id="rId14"/>
    <p:sldId id="276" r:id="rId15"/>
    <p:sldId id="273" r:id="rId16"/>
    <p:sldId id="274" r:id="rId17"/>
    <p:sldId id="272" r:id="rId18"/>
    <p:sldId id="269" r:id="rId19"/>
    <p:sldId id="259" r:id="rId20"/>
    <p:sldId id="266" r:id="rId2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56" autoAdjust="0"/>
    <p:restoredTop sz="94660"/>
  </p:normalViewPr>
  <p:slideViewPr>
    <p:cSldViewPr>
      <p:cViewPr varScale="1">
        <p:scale>
          <a:sx n="68" d="100"/>
          <a:sy n="68" d="100"/>
        </p:scale>
        <p:origin x="-1428"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751DA1F7-F7E9-4FC6-BFC1-0C5557E04891}" type="datetimeFigureOut">
              <a:rPr lang="ru-RU" smtClean="0"/>
              <a:pPr/>
              <a:t>17.10.2014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0F74AB3-5C30-42C6-8710-874174CD907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51DA1F7-F7E9-4FC6-BFC1-0C5557E04891}" type="datetimeFigureOut">
              <a:rPr lang="ru-RU" smtClean="0"/>
              <a:pPr/>
              <a:t>17.10.2014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0F74AB3-5C30-42C6-8710-874174CD907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751DA1F7-F7E9-4FC6-BFC1-0C5557E04891}" type="datetimeFigureOut">
              <a:rPr lang="ru-RU" smtClean="0"/>
              <a:pPr/>
              <a:t>17.10.2014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0F74AB3-5C30-42C6-8710-874174CD907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751DA1F7-F7E9-4FC6-BFC1-0C5557E04891}" type="datetimeFigureOut">
              <a:rPr lang="ru-RU" smtClean="0"/>
              <a:pPr/>
              <a:t>17.10.2014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0F74AB3-5C30-42C6-8710-874174CD907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751DA1F7-F7E9-4FC6-BFC1-0C5557E04891}" type="datetimeFigureOut">
              <a:rPr lang="ru-RU" smtClean="0"/>
              <a:pPr/>
              <a:t>17.10.2014</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00F74AB3-5C30-42C6-8710-874174CD907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751DA1F7-F7E9-4FC6-BFC1-0C5557E04891}" type="datetimeFigureOut">
              <a:rPr lang="ru-RU" smtClean="0"/>
              <a:pPr/>
              <a:t>17.10.2014</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00F74AB3-5C30-42C6-8710-874174CD907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751DA1F7-F7E9-4FC6-BFC1-0C5557E04891}" type="datetimeFigureOut">
              <a:rPr lang="ru-RU" smtClean="0"/>
              <a:pPr/>
              <a:t>17.10.2014</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00F74AB3-5C30-42C6-8710-874174CD907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751DA1F7-F7E9-4FC6-BFC1-0C5557E04891}" type="datetimeFigureOut">
              <a:rPr lang="ru-RU" smtClean="0"/>
              <a:pPr/>
              <a:t>17.10.2014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0F74AB3-5C30-42C6-8710-874174CD907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751DA1F7-F7E9-4FC6-BFC1-0C5557E04891}" type="datetimeFigureOut">
              <a:rPr lang="ru-RU" smtClean="0"/>
              <a:pPr/>
              <a:t>17.10.2014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0F74AB3-5C30-42C6-8710-874174CD907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51DA1F7-F7E9-4FC6-BFC1-0C5557E04891}" type="datetimeFigureOut">
              <a:rPr lang="ru-RU" smtClean="0"/>
              <a:pPr/>
              <a:t>17.10.2014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0F74AB3-5C30-42C6-8710-874174CD907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51DA1F7-F7E9-4FC6-BFC1-0C5557E04891}" type="datetimeFigureOut">
              <a:rPr lang="ru-RU" smtClean="0"/>
              <a:pPr/>
              <a:t>17.10.2014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0F74AB3-5C30-42C6-8710-874174CD907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1DA1F7-F7E9-4FC6-BFC1-0C5557E04891}" type="datetimeFigureOut">
              <a:rPr lang="ru-RU" smtClean="0"/>
              <a:pPr/>
              <a:t>17.10.2014</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F74AB3-5C30-42C6-8710-874174CD907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hyperlink" Target="http://en.wikipedia.org/wiki/Alexander_Nevsky_Cathedral,_Tallinn" TargetMode="External"/><Relationship Id="rId13" Type="http://schemas.openxmlformats.org/officeDocument/2006/relationships/hyperlink" Target="http://www.visitestonia.com/en/kallaste-old-believers-prayer-house-of-the-estonian-association-of-old-believers-congregations?site_preference=normal" TargetMode="External"/><Relationship Id="rId3" Type="http://schemas.openxmlformats.org/officeDocument/2006/relationships/hyperlink" Target="http://www.panoramio.com/photo/59696621" TargetMode="External"/><Relationship Id="rId7" Type="http://schemas.openxmlformats.org/officeDocument/2006/relationships/hyperlink" Target="http://sp.pohjarannik.ee/archives/18618" TargetMode="External"/><Relationship Id="rId12" Type="http://schemas.openxmlformats.org/officeDocument/2006/relationships/hyperlink" Target="http://renatar.livejournal.com/433402.html" TargetMode="External"/><Relationship Id="rId2" Type="http://schemas.openxmlformats.org/officeDocument/2006/relationships/hyperlink" Target="http://commons.wikimedia.org/wiki/File:P%C3%BCha_Katariina_kirik_2013-06-02.JPG" TargetMode="External"/><Relationship Id="rId1" Type="http://schemas.openxmlformats.org/officeDocument/2006/relationships/slideLayout" Target="../slideLayouts/slideLayout2.xml"/><Relationship Id="rId6" Type="http://schemas.openxmlformats.org/officeDocument/2006/relationships/hyperlink" Target="http://histrodamus.ee/index.php?event=Show_main_layers&amp;layer_id=84&amp;lang=eng" TargetMode="External"/><Relationship Id="rId11" Type="http://schemas.openxmlformats.org/officeDocument/2006/relationships/hyperlink" Target="http://www.visitestonia.com/en/church-of-st-catherine-in-voru?site_preference=normal" TargetMode="External"/><Relationship Id="rId5" Type="http://schemas.openxmlformats.org/officeDocument/2006/relationships/hyperlink" Target="http://www.folk.ee/2002/eng/?link=townmap.php" TargetMode="External"/><Relationship Id="rId10" Type="http://schemas.openxmlformats.org/officeDocument/2006/relationships/hyperlink" Target="http://stilarhitekturi.livejournal.com/402822.html" TargetMode="External"/><Relationship Id="rId4" Type="http://schemas.openxmlformats.org/officeDocument/2006/relationships/hyperlink" Target="http://en.wikipedia.org/wiki/Pirita_Convent" TargetMode="External"/><Relationship Id="rId9" Type="http://schemas.openxmlformats.org/officeDocument/2006/relationships/hyperlink" Target="http://en.wikipedia.org/wiki/St._Olaf's_Church,_Tallinn" TargetMode="External"/><Relationship Id="rId14" Type="http://schemas.openxmlformats.org/officeDocument/2006/relationships/hyperlink" Target="http://hobo.tourister.ru/photoalbum/5442/3211404"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rmAutofit/>
          </a:bodyPr>
          <a:lstStyle/>
          <a:p>
            <a:r>
              <a:rPr lang="en-US" sz="4800" dirty="0" smtClean="0"/>
              <a:t>Monasteries and temples</a:t>
            </a:r>
            <a:endParaRPr lang="ru-RU" sz="4800" dirty="0"/>
          </a:p>
        </p:txBody>
      </p:sp>
      <p:sp>
        <p:nvSpPr>
          <p:cNvPr id="3" name="Подзаголовок 2"/>
          <p:cNvSpPr>
            <a:spLocks noGrp="1"/>
          </p:cNvSpPr>
          <p:nvPr>
            <p:ph type="subTitle" idx="1"/>
          </p:nvPr>
        </p:nvSpPr>
        <p:spPr/>
        <p:txBody>
          <a:bodyPr>
            <a:noAutofit/>
          </a:bodyPr>
          <a:lstStyle/>
          <a:p>
            <a:r>
              <a:rPr lang="en-US" sz="3600" dirty="0" smtClean="0">
                <a:solidFill>
                  <a:schemeClr val="tx1"/>
                </a:solidFill>
              </a:rPr>
              <a:t>Estonia</a:t>
            </a:r>
          </a:p>
          <a:p>
            <a:r>
              <a:rPr lang="en-US" sz="3600" dirty="0" smtClean="0">
                <a:solidFill>
                  <a:schemeClr val="tx1"/>
                </a:solidFill>
              </a:rPr>
              <a:t>2014</a:t>
            </a:r>
          </a:p>
          <a:p>
            <a:r>
              <a:rPr lang="en-US" sz="3600" dirty="0" smtClean="0">
                <a:solidFill>
                  <a:schemeClr val="tx1"/>
                </a:solidFill>
              </a:rPr>
              <a:t>Ann Kuzmina, Valeria Bessedina</a:t>
            </a:r>
            <a:endParaRPr lang="ru-RU" sz="3600" dirty="0">
              <a:solidFill>
                <a:schemeClr val="tx1"/>
              </a:solidFill>
            </a:endParaRPr>
          </a:p>
        </p:txBody>
      </p:sp>
      <p:pic>
        <p:nvPicPr>
          <p:cNvPr id="4" name="Рисунок 3" descr="загруженное.jpg"/>
          <p:cNvPicPr>
            <a:picLocks noChangeAspect="1"/>
          </p:cNvPicPr>
          <p:nvPr/>
        </p:nvPicPr>
        <p:blipFill>
          <a:blip r:embed="rId2" cstate="print"/>
          <a:stretch>
            <a:fillRect/>
          </a:stretch>
        </p:blipFill>
        <p:spPr>
          <a:xfrm>
            <a:off x="2771800" y="260648"/>
            <a:ext cx="3511296" cy="1944624"/>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4" name="Овал 3"/>
          <p:cNvSpPr/>
          <p:nvPr/>
        </p:nvSpPr>
        <p:spPr>
          <a:xfrm>
            <a:off x="2699792" y="1628800"/>
            <a:ext cx="3744416" cy="194421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cxnSp>
        <p:nvCxnSpPr>
          <p:cNvPr id="13" name="Прямая со стрелкой 12"/>
          <p:cNvCxnSpPr>
            <a:stCxn id="4" idx="3"/>
          </p:cNvCxnSpPr>
          <p:nvPr/>
        </p:nvCxnSpPr>
        <p:spPr>
          <a:xfrm flipH="1">
            <a:off x="2267743" y="3288292"/>
            <a:ext cx="1080000" cy="932796"/>
          </a:xfrm>
          <a:prstGeom prst="straightConnector1">
            <a:avLst/>
          </a:prstGeom>
          <a:ln w="22225">
            <a:tailEnd type="arrow"/>
          </a:ln>
        </p:spPr>
        <p:style>
          <a:lnRef idx="1">
            <a:schemeClr val="accent1"/>
          </a:lnRef>
          <a:fillRef idx="0">
            <a:schemeClr val="accent1"/>
          </a:fillRef>
          <a:effectRef idx="0">
            <a:schemeClr val="accent1"/>
          </a:effectRef>
          <a:fontRef idx="minor">
            <a:schemeClr val="tx1"/>
          </a:fontRef>
        </p:style>
      </p:cxnSp>
      <p:cxnSp>
        <p:nvCxnSpPr>
          <p:cNvPr id="15" name="Прямая со стрелкой 14"/>
          <p:cNvCxnSpPr>
            <a:stCxn id="4" idx="4"/>
          </p:cNvCxnSpPr>
          <p:nvPr/>
        </p:nvCxnSpPr>
        <p:spPr>
          <a:xfrm>
            <a:off x="4572000" y="3573016"/>
            <a:ext cx="0" cy="1008112"/>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cxnSp>
        <p:nvCxnSpPr>
          <p:cNvPr id="18" name="Прямая со стрелкой 17"/>
          <p:cNvCxnSpPr/>
          <p:nvPr/>
        </p:nvCxnSpPr>
        <p:spPr>
          <a:xfrm>
            <a:off x="5868144" y="3212976"/>
            <a:ext cx="914400" cy="914400"/>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cxnSp>
        <p:nvCxnSpPr>
          <p:cNvPr id="20" name="Прямая со стрелкой 19"/>
          <p:cNvCxnSpPr>
            <a:stCxn id="4" idx="2"/>
          </p:cNvCxnSpPr>
          <p:nvPr/>
        </p:nvCxnSpPr>
        <p:spPr>
          <a:xfrm flipH="1">
            <a:off x="1691680" y="2600908"/>
            <a:ext cx="1008112" cy="324036"/>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cxnSp>
        <p:nvCxnSpPr>
          <p:cNvPr id="22" name="Прямая со стрелкой 21"/>
          <p:cNvCxnSpPr>
            <a:stCxn id="4" idx="6"/>
          </p:cNvCxnSpPr>
          <p:nvPr/>
        </p:nvCxnSpPr>
        <p:spPr>
          <a:xfrm>
            <a:off x="6444208" y="2600908"/>
            <a:ext cx="1224136" cy="468052"/>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3203848" y="2204864"/>
            <a:ext cx="2664296" cy="584775"/>
          </a:xfrm>
          <a:prstGeom prst="rect">
            <a:avLst/>
          </a:prstGeom>
          <a:noFill/>
        </p:spPr>
        <p:txBody>
          <a:bodyPr wrap="square" rtlCol="0">
            <a:spAutoFit/>
          </a:bodyPr>
          <a:lstStyle/>
          <a:p>
            <a:pPr algn="ctr"/>
            <a:r>
              <a:rPr lang="en-US" sz="3200" b="1" dirty="0" smtClean="0"/>
              <a:t>BELIEFS</a:t>
            </a:r>
            <a:endParaRPr lang="ru-RU" sz="3200" b="1" dirty="0"/>
          </a:p>
        </p:txBody>
      </p:sp>
      <p:sp>
        <p:nvSpPr>
          <p:cNvPr id="28" name="TextBox 27"/>
          <p:cNvSpPr txBox="1"/>
          <p:nvPr/>
        </p:nvSpPr>
        <p:spPr>
          <a:xfrm>
            <a:off x="6732240" y="4005064"/>
            <a:ext cx="2016224" cy="954107"/>
          </a:xfrm>
          <a:prstGeom prst="rect">
            <a:avLst/>
          </a:prstGeom>
          <a:noFill/>
        </p:spPr>
        <p:txBody>
          <a:bodyPr wrap="square" rtlCol="0">
            <a:spAutoFit/>
          </a:bodyPr>
          <a:lstStyle/>
          <a:p>
            <a:r>
              <a:rPr lang="en-US" sz="2800" dirty="0" smtClean="0"/>
              <a:t>Eastern Orthodoxy</a:t>
            </a:r>
            <a:endParaRPr lang="ru-RU" sz="2800" dirty="0"/>
          </a:p>
        </p:txBody>
      </p:sp>
      <p:sp>
        <p:nvSpPr>
          <p:cNvPr id="29" name="TextBox 28"/>
          <p:cNvSpPr txBox="1"/>
          <p:nvPr/>
        </p:nvSpPr>
        <p:spPr>
          <a:xfrm>
            <a:off x="323528" y="2708920"/>
            <a:ext cx="1368152" cy="523220"/>
          </a:xfrm>
          <a:prstGeom prst="rect">
            <a:avLst/>
          </a:prstGeom>
          <a:noFill/>
        </p:spPr>
        <p:txBody>
          <a:bodyPr wrap="square" rtlCol="0">
            <a:spAutoFit/>
          </a:bodyPr>
          <a:lstStyle/>
          <a:p>
            <a:r>
              <a:rPr lang="en-US" sz="2800" dirty="0" smtClean="0"/>
              <a:t>Baptists</a:t>
            </a:r>
            <a:endParaRPr lang="en-US" sz="2800" dirty="0"/>
          </a:p>
        </p:txBody>
      </p:sp>
      <p:sp>
        <p:nvSpPr>
          <p:cNvPr id="30" name="TextBox 29"/>
          <p:cNvSpPr txBox="1"/>
          <p:nvPr/>
        </p:nvSpPr>
        <p:spPr>
          <a:xfrm>
            <a:off x="467544" y="4149080"/>
            <a:ext cx="2232248" cy="523220"/>
          </a:xfrm>
          <a:prstGeom prst="rect">
            <a:avLst/>
          </a:prstGeom>
          <a:noFill/>
        </p:spPr>
        <p:txBody>
          <a:bodyPr wrap="square" rtlCol="0">
            <a:spAutoFit/>
          </a:bodyPr>
          <a:lstStyle/>
          <a:p>
            <a:r>
              <a:rPr lang="en-US" sz="2800" dirty="0" smtClean="0"/>
              <a:t>Old Believers</a:t>
            </a:r>
            <a:endParaRPr lang="en-US" sz="2800" dirty="0"/>
          </a:p>
        </p:txBody>
      </p:sp>
      <p:sp>
        <p:nvSpPr>
          <p:cNvPr id="31" name="TextBox 30"/>
          <p:cNvSpPr txBox="1"/>
          <p:nvPr/>
        </p:nvSpPr>
        <p:spPr>
          <a:xfrm>
            <a:off x="3779912" y="4581128"/>
            <a:ext cx="2160240" cy="954107"/>
          </a:xfrm>
          <a:prstGeom prst="rect">
            <a:avLst/>
          </a:prstGeom>
          <a:noFill/>
        </p:spPr>
        <p:txBody>
          <a:bodyPr wrap="square" rtlCol="0">
            <a:spAutoFit/>
          </a:bodyPr>
          <a:lstStyle/>
          <a:p>
            <a:r>
              <a:rPr lang="en-US" sz="2800" dirty="0" smtClean="0"/>
              <a:t>Jehovah's Witnesses</a:t>
            </a:r>
            <a:endParaRPr lang="en-US" sz="2800" dirty="0"/>
          </a:p>
        </p:txBody>
      </p:sp>
      <p:sp>
        <p:nvSpPr>
          <p:cNvPr id="14" name="Прямоугольник 13"/>
          <p:cNvSpPr/>
          <p:nvPr/>
        </p:nvSpPr>
        <p:spPr>
          <a:xfrm>
            <a:off x="7029895" y="3140968"/>
            <a:ext cx="2114105" cy="584775"/>
          </a:xfrm>
          <a:prstGeom prst="rect">
            <a:avLst/>
          </a:prstGeom>
        </p:spPr>
        <p:txBody>
          <a:bodyPr wrap="none">
            <a:spAutoFit/>
          </a:bodyPr>
          <a:lstStyle/>
          <a:p>
            <a:r>
              <a:rPr lang="en-US" sz="3200" dirty="0" smtClean="0"/>
              <a:t>Catholicism</a:t>
            </a:r>
            <a:endParaRPr lang="en-US" sz="32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rmAutofit/>
          </a:bodyPr>
          <a:lstStyle/>
          <a:p>
            <a:r>
              <a:rPr lang="en-US" sz="6600" b="1" dirty="0" smtClean="0"/>
              <a:t>Monasteries </a:t>
            </a:r>
            <a:endParaRPr lang="ru-RU" sz="6600" b="1"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dirty="0"/>
              <a:t>T</a:t>
            </a:r>
            <a:r>
              <a:rPr lang="en-US" dirty="0" smtClean="0"/>
              <a:t>he </a:t>
            </a:r>
            <a:r>
              <a:rPr lang="en-US" dirty="0"/>
              <a:t>Tallinn Dominican </a:t>
            </a:r>
            <a:r>
              <a:rPr lang="en-US" dirty="0" smtClean="0"/>
              <a:t>Monastery</a:t>
            </a:r>
            <a:br>
              <a:rPr lang="en-US" dirty="0" smtClean="0"/>
            </a:br>
            <a:r>
              <a:rPr lang="en-US" dirty="0" smtClean="0"/>
              <a:t> (1260</a:t>
            </a:r>
            <a:r>
              <a:rPr lang="ru-RU" dirty="0"/>
              <a:t>)</a:t>
            </a:r>
          </a:p>
        </p:txBody>
      </p:sp>
      <p:pic>
        <p:nvPicPr>
          <p:cNvPr id="4" name="Содержимое 3" descr="Püha_Katariina_kirik_2013-06-02.JPG"/>
          <p:cNvPicPr>
            <a:picLocks noGrp="1" noChangeAspect="1"/>
          </p:cNvPicPr>
          <p:nvPr>
            <p:ph idx="1"/>
          </p:nvPr>
        </p:nvPicPr>
        <p:blipFill>
          <a:blip r:embed="rId2" cstate="print"/>
          <a:stretch>
            <a:fillRect/>
          </a:stretch>
        </p:blipFill>
        <p:spPr>
          <a:xfrm>
            <a:off x="0" y="1484784"/>
            <a:ext cx="5184576" cy="3888432"/>
          </a:xfrm>
          <a:prstGeom prst="rect">
            <a:avLst/>
          </a:prstGeom>
          <a:ln>
            <a:noFill/>
          </a:ln>
          <a:effectLst>
            <a:outerShdw blurRad="292100" dist="139700" dir="2700000" algn="tl" rotWithShape="0">
              <a:srgbClr val="333333">
                <a:alpha val="65000"/>
              </a:srgbClr>
            </a:outerShdw>
          </a:effectLst>
        </p:spPr>
      </p:pic>
      <p:pic>
        <p:nvPicPr>
          <p:cNvPr id="6" name="Рисунок 5" descr="59696621.jpg"/>
          <p:cNvPicPr>
            <a:picLocks noChangeAspect="1"/>
          </p:cNvPicPr>
          <p:nvPr/>
        </p:nvPicPr>
        <p:blipFill>
          <a:blip r:embed="rId3" cstate="print"/>
          <a:stretch>
            <a:fillRect/>
          </a:stretch>
        </p:blipFill>
        <p:spPr>
          <a:xfrm>
            <a:off x="4139952" y="3104964"/>
            <a:ext cx="5004048" cy="3753036"/>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260648"/>
            <a:ext cx="8229600" cy="1143000"/>
          </a:xfrm>
        </p:spPr>
        <p:txBody>
          <a:bodyPr>
            <a:normAutofit fontScale="90000"/>
          </a:bodyPr>
          <a:lstStyle/>
          <a:p>
            <a:r>
              <a:rPr lang="et-EE" dirty="0" smtClean="0"/>
              <a:t/>
            </a:r>
            <a:br>
              <a:rPr lang="et-EE" dirty="0" smtClean="0"/>
            </a:br>
            <a:r>
              <a:rPr lang="en-US" dirty="0" smtClean="0"/>
              <a:t>Pirita monastery</a:t>
            </a:r>
            <a:r>
              <a:rPr lang="et-EE" dirty="0" smtClean="0"/>
              <a:t> (1436)</a:t>
            </a:r>
            <a:r>
              <a:rPr lang="en-US" dirty="0"/>
              <a:t/>
            </a:r>
            <a:br>
              <a:rPr lang="en-US" dirty="0"/>
            </a:br>
            <a:endParaRPr lang="ru-RU" dirty="0"/>
          </a:p>
        </p:txBody>
      </p:sp>
      <p:pic>
        <p:nvPicPr>
          <p:cNvPr id="5" name="Рисунок 4" descr="14195243593_b8d73f26be_z.jpg"/>
          <p:cNvPicPr>
            <a:picLocks noChangeAspect="1"/>
          </p:cNvPicPr>
          <p:nvPr/>
        </p:nvPicPr>
        <p:blipFill>
          <a:blip r:embed="rId2" cstate="print"/>
          <a:stretch>
            <a:fillRect/>
          </a:stretch>
        </p:blipFill>
        <p:spPr>
          <a:xfrm>
            <a:off x="3347864" y="2990890"/>
            <a:ext cx="5796136" cy="3867110"/>
          </a:xfrm>
          <a:prstGeom prst="rect">
            <a:avLst/>
          </a:prstGeom>
        </p:spPr>
      </p:pic>
      <p:pic>
        <p:nvPicPr>
          <p:cNvPr id="4" name="Содержимое 3" descr="pirita.jpg"/>
          <p:cNvPicPr>
            <a:picLocks noGrp="1" noChangeAspect="1"/>
          </p:cNvPicPr>
          <p:nvPr>
            <p:ph idx="1"/>
          </p:nvPr>
        </p:nvPicPr>
        <p:blipFill>
          <a:blip r:embed="rId3" cstate="print"/>
          <a:stretch>
            <a:fillRect/>
          </a:stretch>
        </p:blipFill>
        <p:spPr>
          <a:xfrm>
            <a:off x="1" y="1196752"/>
            <a:ext cx="4860032" cy="364502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normAutofit fontScale="90000"/>
          </a:bodyPr>
          <a:lstStyle/>
          <a:p>
            <a:r>
              <a:rPr lang="en-US" dirty="0"/>
              <a:t>Franciscan </a:t>
            </a:r>
            <a:r>
              <a:rPr lang="en-US" dirty="0" smtClean="0"/>
              <a:t>monastery</a:t>
            </a:r>
            <a:r>
              <a:rPr lang="et-EE" dirty="0" smtClean="0"/>
              <a:t> (1466;Viljandy)</a:t>
            </a:r>
            <a:endParaRPr lang="ru-RU" dirty="0"/>
          </a:p>
        </p:txBody>
      </p:sp>
      <p:pic>
        <p:nvPicPr>
          <p:cNvPr id="6" name="Содержимое 5" descr="vil.jpg"/>
          <p:cNvPicPr>
            <a:picLocks noGrp="1" noChangeAspect="1"/>
          </p:cNvPicPr>
          <p:nvPr>
            <p:ph idx="1"/>
          </p:nvPr>
        </p:nvPicPr>
        <p:blipFill>
          <a:blip r:embed="rId2" cstate="print"/>
          <a:stretch>
            <a:fillRect/>
          </a:stretch>
        </p:blipFill>
        <p:spPr>
          <a:xfrm>
            <a:off x="0" y="1268760"/>
            <a:ext cx="5681103" cy="3976772"/>
          </a:xfrm>
          <a:prstGeom prst="rect">
            <a:avLst/>
          </a:prstGeom>
          <a:ln>
            <a:noFill/>
          </a:ln>
          <a:effectLst>
            <a:outerShdw blurRad="292100" dist="139700" dir="2700000" algn="tl" rotWithShape="0">
              <a:srgbClr val="333333">
                <a:alpha val="65000"/>
              </a:srgbClr>
            </a:outerShdw>
          </a:effectLst>
        </p:spPr>
      </p:pic>
      <p:pic>
        <p:nvPicPr>
          <p:cNvPr id="7" name="Рисунок 6" descr="vil2.jpg"/>
          <p:cNvPicPr>
            <a:picLocks noChangeAspect="1"/>
          </p:cNvPicPr>
          <p:nvPr/>
        </p:nvPicPr>
        <p:blipFill>
          <a:blip r:embed="rId3" cstate="print"/>
          <a:stretch>
            <a:fillRect/>
          </a:stretch>
        </p:blipFill>
        <p:spPr>
          <a:xfrm>
            <a:off x="5309659" y="3982244"/>
            <a:ext cx="3834341" cy="287575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0"/>
            <a:ext cx="8229600" cy="1143000"/>
          </a:xfrm>
        </p:spPr>
        <p:txBody>
          <a:bodyPr>
            <a:normAutofit fontScale="90000"/>
          </a:bodyPr>
          <a:lstStyle/>
          <a:p>
            <a:r>
              <a:rPr lang="en-US" dirty="0" smtClean="0"/>
              <a:t>Puhtitsa Nunnery Convent</a:t>
            </a:r>
            <a:br>
              <a:rPr lang="en-US" dirty="0" smtClean="0"/>
            </a:br>
            <a:r>
              <a:rPr lang="en-US" dirty="0" smtClean="0"/>
              <a:t> (1895</a:t>
            </a:r>
            <a:r>
              <a:rPr lang="et-EE" dirty="0" smtClean="0"/>
              <a:t>;</a:t>
            </a:r>
            <a:r>
              <a:rPr lang="en-US" dirty="0" smtClean="0"/>
              <a:t>Kuremae</a:t>
            </a:r>
            <a:r>
              <a:rPr lang="en-US" dirty="0"/>
              <a:t>) </a:t>
            </a:r>
            <a:endParaRPr lang="ru-RU" dirty="0"/>
          </a:p>
        </p:txBody>
      </p:sp>
      <p:pic>
        <p:nvPicPr>
          <p:cNvPr id="5" name="Рисунок 4" descr="00000tn_klooster.jpg"/>
          <p:cNvPicPr>
            <a:picLocks noChangeAspect="1"/>
          </p:cNvPicPr>
          <p:nvPr/>
        </p:nvPicPr>
        <p:blipFill>
          <a:blip r:embed="rId2" cstate="print"/>
          <a:stretch>
            <a:fillRect/>
          </a:stretch>
        </p:blipFill>
        <p:spPr>
          <a:xfrm>
            <a:off x="3876725" y="2204864"/>
            <a:ext cx="5267275" cy="3506500"/>
          </a:xfrm>
          <a:prstGeom prst="rect">
            <a:avLst/>
          </a:prstGeom>
          <a:ln>
            <a:noFill/>
          </a:ln>
          <a:effectLst>
            <a:outerShdw blurRad="292100" dist="139700" dir="2700000" algn="tl" rotWithShape="0">
              <a:srgbClr val="333333">
                <a:alpha val="65000"/>
              </a:srgbClr>
            </a:outerShdw>
          </a:effectLst>
        </p:spPr>
      </p:pic>
      <p:pic>
        <p:nvPicPr>
          <p:cNvPr id="4" name="Содержимое 3" descr="kuremae_klooster_talv02_1154543030.jpg"/>
          <p:cNvPicPr>
            <a:picLocks noGrp="1" noChangeAspect="1"/>
          </p:cNvPicPr>
          <p:nvPr>
            <p:ph idx="1"/>
          </p:nvPr>
        </p:nvPicPr>
        <p:blipFill>
          <a:blip r:embed="rId3" cstate="print"/>
          <a:stretch>
            <a:fillRect/>
          </a:stretch>
        </p:blipFill>
        <p:spPr>
          <a:xfrm>
            <a:off x="0" y="1352600"/>
            <a:ext cx="4129050" cy="550540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27584" y="2276872"/>
            <a:ext cx="7772400" cy="1362075"/>
          </a:xfrm>
        </p:spPr>
        <p:txBody>
          <a:bodyPr>
            <a:normAutofit fontScale="90000"/>
          </a:bodyPr>
          <a:lstStyle/>
          <a:p>
            <a:pPr algn="ctr"/>
            <a:r>
              <a:rPr lang="et-EE" sz="6600" dirty="0" smtClean="0"/>
              <a:t>TEMPLES</a:t>
            </a:r>
            <a:r>
              <a:rPr lang="en-US" sz="6600" dirty="0" smtClean="0"/>
              <a:t> and churches </a:t>
            </a:r>
            <a:endParaRPr lang="ru-RU" sz="66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t-EE" dirty="0" smtClean="0"/>
              <a:t/>
            </a:r>
            <a:br>
              <a:rPr lang="et-EE" dirty="0" smtClean="0"/>
            </a:br>
            <a:r>
              <a:rPr lang="et-EE" dirty="0" smtClean="0"/>
              <a:t>Tallinn </a:t>
            </a:r>
            <a:r>
              <a:rPr lang="en-US" dirty="0" smtClean="0"/>
              <a:t>St Mary's Cathedral</a:t>
            </a:r>
            <a:r>
              <a:rPr lang="et-EE" dirty="0" smtClean="0"/>
              <a:t> (</a:t>
            </a:r>
            <a:r>
              <a:rPr lang="ru-RU" dirty="0" smtClean="0"/>
              <a:t>1219</a:t>
            </a:r>
            <a:r>
              <a:rPr lang="et-EE" dirty="0" smtClean="0"/>
              <a:t>)</a:t>
            </a:r>
            <a:r>
              <a:rPr lang="en-US" dirty="0" smtClean="0"/>
              <a:t/>
            </a:r>
            <a:br>
              <a:rPr lang="en-US" dirty="0" smtClean="0"/>
            </a:br>
            <a:endParaRPr lang="ru-RU" dirty="0"/>
          </a:p>
        </p:txBody>
      </p:sp>
      <p:pic>
        <p:nvPicPr>
          <p:cNvPr id="4" name="Содержимое 3" descr="St._Mary's_cathedral.jpg"/>
          <p:cNvPicPr>
            <a:picLocks noGrp="1" noChangeAspect="1"/>
          </p:cNvPicPr>
          <p:nvPr>
            <p:ph idx="1"/>
          </p:nvPr>
        </p:nvPicPr>
        <p:blipFill>
          <a:blip r:embed="rId2" cstate="print"/>
          <a:stretch>
            <a:fillRect/>
          </a:stretch>
        </p:blipFill>
        <p:spPr>
          <a:xfrm>
            <a:off x="827584" y="1268761"/>
            <a:ext cx="3528392" cy="5379370"/>
          </a:xfrm>
          <a:prstGeom prst="rect">
            <a:avLst/>
          </a:prstGeom>
          <a:ln>
            <a:noFill/>
          </a:ln>
          <a:effectLst>
            <a:outerShdw blurRad="292100" dist="139700" dir="2700000" algn="tl" rotWithShape="0">
              <a:srgbClr val="333333">
                <a:alpha val="65000"/>
              </a:srgbClr>
            </a:outerShdw>
          </a:effectLst>
        </p:spPr>
      </p:pic>
      <p:pic>
        <p:nvPicPr>
          <p:cNvPr id="5" name="Рисунок 4" descr="0_a7697_73e53787_orig.jpg"/>
          <p:cNvPicPr>
            <a:picLocks noChangeAspect="1"/>
          </p:cNvPicPr>
          <p:nvPr/>
        </p:nvPicPr>
        <p:blipFill>
          <a:blip r:embed="rId3" cstate="print"/>
          <a:stretch>
            <a:fillRect/>
          </a:stretch>
        </p:blipFill>
        <p:spPr>
          <a:xfrm>
            <a:off x="4355976" y="1268760"/>
            <a:ext cx="3240360" cy="5409045"/>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en-US" dirty="0" smtClean="0"/>
              <a:t>Lüganuse</a:t>
            </a:r>
            <a:r>
              <a:rPr lang="ru-RU" dirty="0" smtClean="0"/>
              <a:t> </a:t>
            </a:r>
            <a:r>
              <a:rPr lang="et-EE" dirty="0" smtClean="0"/>
              <a:t>church</a:t>
            </a:r>
            <a:r>
              <a:rPr lang="ru-RU" dirty="0" smtClean="0"/>
              <a:t>(1241)</a:t>
            </a:r>
            <a:endParaRPr lang="ru-RU" dirty="0"/>
          </a:p>
        </p:txBody>
      </p:sp>
      <p:pic>
        <p:nvPicPr>
          <p:cNvPr id="4" name="Содержимое 3" descr="luganuse.jpg"/>
          <p:cNvPicPr>
            <a:picLocks noGrp="1" noChangeAspect="1"/>
          </p:cNvPicPr>
          <p:nvPr>
            <p:ph idx="1"/>
          </p:nvPr>
        </p:nvPicPr>
        <p:blipFill>
          <a:blip r:embed="rId2" cstate="print"/>
          <a:stretch>
            <a:fillRect/>
          </a:stretch>
        </p:blipFill>
        <p:spPr>
          <a:xfrm>
            <a:off x="0" y="1340768"/>
            <a:ext cx="5652120" cy="3844277"/>
          </a:xfrm>
          <a:prstGeom prst="rect">
            <a:avLst/>
          </a:prstGeom>
          <a:ln>
            <a:noFill/>
          </a:ln>
          <a:effectLst>
            <a:outerShdw blurRad="292100" dist="139700" dir="2700000" algn="tl" rotWithShape="0">
              <a:srgbClr val="333333">
                <a:alpha val="65000"/>
              </a:srgbClr>
            </a:outerShdw>
          </a:effectLst>
        </p:spPr>
      </p:pic>
      <p:pic>
        <p:nvPicPr>
          <p:cNvPr id="5" name="Рисунок 4" descr="220_-1_false_false_e839de6fcef3f3deddcdf90117124f0d.jpg"/>
          <p:cNvPicPr>
            <a:picLocks noChangeAspect="1"/>
          </p:cNvPicPr>
          <p:nvPr/>
        </p:nvPicPr>
        <p:blipFill>
          <a:blip r:embed="rId3" cstate="print"/>
          <a:stretch>
            <a:fillRect/>
          </a:stretch>
        </p:blipFill>
        <p:spPr>
          <a:xfrm>
            <a:off x="5364088" y="1304764"/>
            <a:ext cx="3600400" cy="540060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t-EE" dirty="0" smtClean="0"/>
              <a:t>Muhu St.Catherine church (13th century)</a:t>
            </a:r>
            <a:endParaRPr lang="ru-RU" dirty="0"/>
          </a:p>
        </p:txBody>
      </p:sp>
      <p:pic>
        <p:nvPicPr>
          <p:cNvPr id="5" name="Рисунок 4" descr="IMG_4187.jpg"/>
          <p:cNvPicPr>
            <a:picLocks noChangeAspect="1"/>
          </p:cNvPicPr>
          <p:nvPr/>
        </p:nvPicPr>
        <p:blipFill>
          <a:blip r:embed="rId2" cstate="print"/>
          <a:stretch>
            <a:fillRect/>
          </a:stretch>
        </p:blipFill>
        <p:spPr>
          <a:xfrm>
            <a:off x="3995936" y="2996952"/>
            <a:ext cx="5148064" cy="3861048"/>
          </a:xfrm>
          <a:prstGeom prst="rect">
            <a:avLst/>
          </a:prstGeom>
          <a:ln>
            <a:noFill/>
          </a:ln>
          <a:effectLst>
            <a:outerShdw blurRad="292100" dist="139700" dir="2700000" algn="tl" rotWithShape="0">
              <a:srgbClr val="333333">
                <a:alpha val="65000"/>
              </a:srgbClr>
            </a:outerShdw>
          </a:effectLst>
        </p:spPr>
      </p:pic>
      <p:pic>
        <p:nvPicPr>
          <p:cNvPr id="4" name="Содержимое 3" descr="003.jpeg"/>
          <p:cNvPicPr>
            <a:picLocks noGrp="1" noChangeAspect="1"/>
          </p:cNvPicPr>
          <p:nvPr>
            <p:ph idx="1"/>
          </p:nvPr>
        </p:nvPicPr>
        <p:blipFill>
          <a:blip r:embed="rId3" cstate="print"/>
          <a:stretch>
            <a:fillRect/>
          </a:stretch>
        </p:blipFill>
        <p:spPr>
          <a:xfrm>
            <a:off x="0" y="1484784"/>
            <a:ext cx="5364088" cy="3591473"/>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t-EE" dirty="0" smtClean="0"/>
              <a:t/>
            </a:r>
            <a:br>
              <a:rPr lang="et-EE" dirty="0" smtClean="0"/>
            </a:br>
            <a:r>
              <a:rPr lang="et-EE" dirty="0" smtClean="0"/>
              <a:t>Tallinn </a:t>
            </a:r>
            <a:r>
              <a:rPr lang="en-US" dirty="0" smtClean="0"/>
              <a:t>St. Olaf's Church</a:t>
            </a:r>
            <a:r>
              <a:rPr lang="et-EE" dirty="0" smtClean="0"/>
              <a:t> (1267)</a:t>
            </a:r>
            <a:r>
              <a:rPr lang="en-US" dirty="0" smtClean="0"/>
              <a:t/>
            </a:r>
            <a:br>
              <a:rPr lang="en-US" dirty="0" smtClean="0"/>
            </a:br>
            <a:endParaRPr lang="ru-RU" dirty="0"/>
          </a:p>
        </p:txBody>
      </p:sp>
      <p:pic>
        <p:nvPicPr>
          <p:cNvPr id="5" name="Рисунок 4" descr="600px-St_Olaf's_church,_Tallinn,_July_2008.jpg"/>
          <p:cNvPicPr>
            <a:picLocks noChangeAspect="1"/>
          </p:cNvPicPr>
          <p:nvPr/>
        </p:nvPicPr>
        <p:blipFill>
          <a:blip r:embed="rId2" cstate="print"/>
          <a:stretch>
            <a:fillRect/>
          </a:stretch>
        </p:blipFill>
        <p:spPr>
          <a:xfrm>
            <a:off x="4716016" y="1196752"/>
            <a:ext cx="3888432" cy="5661248"/>
          </a:xfrm>
          <a:prstGeom prst="rect">
            <a:avLst/>
          </a:prstGeom>
          <a:ln>
            <a:noFill/>
          </a:ln>
          <a:effectLst>
            <a:outerShdw blurRad="292100" dist="139700" dir="2700000" algn="tl" rotWithShape="0">
              <a:srgbClr val="333333">
                <a:alpha val="65000"/>
              </a:srgbClr>
            </a:outerShdw>
          </a:effectLst>
        </p:spPr>
      </p:pic>
      <p:pic>
        <p:nvPicPr>
          <p:cNvPr id="7" name="Содержимое 6" descr="ol.jpg"/>
          <p:cNvPicPr>
            <a:picLocks noGrp="1" noChangeAspect="1"/>
          </p:cNvPicPr>
          <p:nvPr>
            <p:ph idx="1"/>
          </p:nvPr>
        </p:nvPicPr>
        <p:blipFill>
          <a:blip r:embed="rId3" cstate="print"/>
          <a:stretch>
            <a:fillRect/>
          </a:stretch>
        </p:blipFill>
        <p:spPr>
          <a:xfrm>
            <a:off x="323528" y="1196752"/>
            <a:ext cx="4032448" cy="566124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en-US" dirty="0" smtClean="0"/>
              <a:t>Tallinn St. Nicholas' Church(</a:t>
            </a:r>
            <a:r>
              <a:rPr lang="ru-RU" dirty="0" smtClean="0"/>
              <a:t>1275</a:t>
            </a:r>
            <a:r>
              <a:rPr lang="en-US" dirty="0" smtClean="0"/>
              <a:t>)</a:t>
            </a:r>
            <a:endParaRPr lang="ru-RU" dirty="0"/>
          </a:p>
        </p:txBody>
      </p:sp>
      <p:pic>
        <p:nvPicPr>
          <p:cNvPr id="4" name="Содержимое 3" descr="Tallinna_Niguliste_kirik_22-03-2013.jpg"/>
          <p:cNvPicPr>
            <a:picLocks noGrp="1" noChangeAspect="1"/>
          </p:cNvPicPr>
          <p:nvPr>
            <p:ph idx="1"/>
          </p:nvPr>
        </p:nvPicPr>
        <p:blipFill>
          <a:blip r:embed="rId2" cstate="print"/>
          <a:stretch>
            <a:fillRect/>
          </a:stretch>
        </p:blipFill>
        <p:spPr>
          <a:xfrm>
            <a:off x="0" y="1268760"/>
            <a:ext cx="5040560" cy="3994644"/>
          </a:xfrm>
          <a:prstGeom prst="rect">
            <a:avLst/>
          </a:prstGeom>
          <a:ln>
            <a:noFill/>
          </a:ln>
          <a:effectLst>
            <a:outerShdw blurRad="292100" dist="139700" dir="2700000" algn="tl" rotWithShape="0">
              <a:srgbClr val="333333">
                <a:alpha val="65000"/>
              </a:srgbClr>
            </a:outerShdw>
          </a:effectLst>
        </p:spPr>
      </p:pic>
      <p:pic>
        <p:nvPicPr>
          <p:cNvPr id="5" name="Рисунок 4" descr="Niguliste_church.inside.jpg"/>
          <p:cNvPicPr>
            <a:picLocks noChangeAspect="1"/>
          </p:cNvPicPr>
          <p:nvPr/>
        </p:nvPicPr>
        <p:blipFill>
          <a:blip r:embed="rId3" cstate="print"/>
          <a:stretch>
            <a:fillRect/>
          </a:stretch>
        </p:blipFill>
        <p:spPr>
          <a:xfrm>
            <a:off x="5076056" y="1484784"/>
            <a:ext cx="3867894" cy="5157192"/>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Dance of Death  by Bernt Notke</a:t>
            </a:r>
            <a:endParaRPr lang="ru-RU" dirty="0"/>
          </a:p>
        </p:txBody>
      </p:sp>
      <p:pic>
        <p:nvPicPr>
          <p:cNvPr id="4" name="Содержимое 3" descr="Bernt_Notke_Danse_Macabre.jpg"/>
          <p:cNvPicPr>
            <a:picLocks noGrp="1" noChangeAspect="1"/>
          </p:cNvPicPr>
          <p:nvPr>
            <p:ph idx="1"/>
          </p:nvPr>
        </p:nvPicPr>
        <p:blipFill>
          <a:blip r:embed="rId2" cstate="print"/>
          <a:stretch>
            <a:fillRect/>
          </a:stretch>
        </p:blipFill>
        <p:spPr>
          <a:xfrm>
            <a:off x="-1188640" y="1196752"/>
            <a:ext cx="10692760" cy="2461563"/>
          </a:xfrm>
        </p:spPr>
      </p:pic>
      <p:pic>
        <p:nvPicPr>
          <p:cNvPr id="5" name="Рисунок 4" descr="notke_dance_of_death_cut.jpg"/>
          <p:cNvPicPr>
            <a:picLocks noChangeAspect="1"/>
          </p:cNvPicPr>
          <p:nvPr/>
        </p:nvPicPr>
        <p:blipFill>
          <a:blip r:embed="rId3" cstate="print"/>
          <a:stretch>
            <a:fillRect/>
          </a:stretch>
        </p:blipFill>
        <p:spPr>
          <a:xfrm>
            <a:off x="2915815" y="3614138"/>
            <a:ext cx="3240361" cy="3243863"/>
          </a:xfrm>
          <a:prstGeom prst="rect">
            <a:avLst/>
          </a:prstGeo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t-EE" b="1" dirty="0" smtClean="0"/>
              <a:t/>
            </a:r>
            <a:br>
              <a:rPr lang="et-EE" b="1" dirty="0" smtClean="0"/>
            </a:br>
            <a:r>
              <a:rPr lang="et-EE" dirty="0" smtClean="0"/>
              <a:t> Kallaste </a:t>
            </a:r>
            <a:r>
              <a:rPr lang="en-US" dirty="0" smtClean="0"/>
              <a:t>Old Believers Prayer House </a:t>
            </a:r>
            <a:r>
              <a:rPr lang="et-EE" dirty="0" smtClean="0"/>
              <a:t>(</a:t>
            </a:r>
            <a:r>
              <a:rPr lang="ru-RU" dirty="0" smtClean="0"/>
              <a:t>1802</a:t>
            </a:r>
            <a:r>
              <a:rPr lang="et-EE" dirty="0" smtClean="0"/>
              <a:t>)</a:t>
            </a:r>
            <a:r>
              <a:rPr lang="en-US" b="1" dirty="0" smtClean="0"/>
              <a:t/>
            </a:r>
            <a:br>
              <a:rPr lang="en-US" b="1" dirty="0" smtClean="0"/>
            </a:br>
            <a:endParaRPr lang="ru-RU" dirty="0"/>
          </a:p>
        </p:txBody>
      </p:sp>
      <p:pic>
        <p:nvPicPr>
          <p:cNvPr id="4" name="Содержимое 3" descr="13387_20091029_074420.jpg"/>
          <p:cNvPicPr>
            <a:picLocks noGrp="1" noChangeAspect="1"/>
          </p:cNvPicPr>
          <p:nvPr>
            <p:ph idx="1"/>
          </p:nvPr>
        </p:nvPicPr>
        <p:blipFill>
          <a:blip r:embed="rId2" cstate="print"/>
          <a:stretch>
            <a:fillRect/>
          </a:stretch>
        </p:blipFill>
        <p:spPr>
          <a:xfrm>
            <a:off x="1259632" y="1628800"/>
            <a:ext cx="6840760" cy="504506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t-EE" dirty="0" smtClean="0"/>
              <a:t/>
            </a:r>
            <a:br>
              <a:rPr lang="et-EE" dirty="0" smtClean="0"/>
            </a:br>
            <a:r>
              <a:rPr lang="en-US" dirty="0" smtClean="0"/>
              <a:t>Mustvee Old Believers Prayer House </a:t>
            </a:r>
            <a:r>
              <a:rPr lang="et-EE" dirty="0" smtClean="0"/>
              <a:t>(1930)</a:t>
            </a:r>
            <a:r>
              <a:rPr lang="en-US" dirty="0" smtClean="0"/>
              <a:t/>
            </a:r>
            <a:br>
              <a:rPr lang="en-US" dirty="0" smtClean="0"/>
            </a:br>
            <a:endParaRPr lang="ru-RU" dirty="0"/>
          </a:p>
        </p:txBody>
      </p:sp>
      <p:pic>
        <p:nvPicPr>
          <p:cNvPr id="5" name="Рисунок 4" descr="Mustvee_vanausuliste_kirik.jpg"/>
          <p:cNvPicPr>
            <a:picLocks noChangeAspect="1"/>
          </p:cNvPicPr>
          <p:nvPr/>
        </p:nvPicPr>
        <p:blipFill>
          <a:blip r:embed="rId2" cstate="print"/>
          <a:stretch>
            <a:fillRect/>
          </a:stretch>
        </p:blipFill>
        <p:spPr>
          <a:xfrm>
            <a:off x="3995170" y="2996952"/>
            <a:ext cx="5148830" cy="3861048"/>
          </a:xfrm>
          <a:prstGeom prst="rect">
            <a:avLst/>
          </a:prstGeom>
          <a:ln>
            <a:noFill/>
          </a:ln>
          <a:effectLst>
            <a:outerShdw blurRad="292100" dist="139700" dir="2700000" algn="tl" rotWithShape="0">
              <a:srgbClr val="333333">
                <a:alpha val="65000"/>
              </a:srgbClr>
            </a:outerShdw>
          </a:effectLst>
        </p:spPr>
      </p:pic>
      <p:pic>
        <p:nvPicPr>
          <p:cNvPr id="7" name="Содержимое 6" descr="95857774.jpg"/>
          <p:cNvPicPr>
            <a:picLocks noGrp="1" noChangeAspect="1"/>
          </p:cNvPicPr>
          <p:nvPr>
            <p:ph idx="1"/>
          </p:nvPr>
        </p:nvPicPr>
        <p:blipFill>
          <a:blip r:embed="rId3" cstate="print"/>
          <a:stretch>
            <a:fillRect/>
          </a:stretch>
        </p:blipFill>
        <p:spPr>
          <a:xfrm>
            <a:off x="0" y="1196752"/>
            <a:ext cx="3673452" cy="4911033"/>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t-EE" dirty="0" smtClean="0"/>
              <a:t/>
            </a:r>
            <a:br>
              <a:rPr lang="et-EE" dirty="0" smtClean="0"/>
            </a:br>
            <a:r>
              <a:rPr lang="et-EE" dirty="0" smtClean="0"/>
              <a:t>Võru </a:t>
            </a:r>
            <a:r>
              <a:rPr lang="en-US" dirty="0" smtClean="0"/>
              <a:t>Church of St Catherine</a:t>
            </a:r>
            <a:r>
              <a:rPr lang="et-EE" dirty="0" smtClean="0"/>
              <a:t> (</a:t>
            </a:r>
            <a:r>
              <a:rPr lang="ru-RU" dirty="0" smtClean="0"/>
              <a:t>1804</a:t>
            </a:r>
            <a:r>
              <a:rPr lang="et-EE" dirty="0" smtClean="0"/>
              <a:t>)</a:t>
            </a:r>
            <a:r>
              <a:rPr lang="en-US" dirty="0" smtClean="0"/>
              <a:t/>
            </a:r>
            <a:br>
              <a:rPr lang="en-US" dirty="0" smtClean="0"/>
            </a:br>
            <a:endParaRPr lang="ru-RU" dirty="0"/>
          </a:p>
        </p:txBody>
      </p:sp>
      <p:pic>
        <p:nvPicPr>
          <p:cNvPr id="4" name="Содержимое 3" descr="0_60094_5e43649d_XL.jpg"/>
          <p:cNvPicPr>
            <a:picLocks noGrp="1" noChangeAspect="1"/>
          </p:cNvPicPr>
          <p:nvPr>
            <p:ph idx="1"/>
          </p:nvPr>
        </p:nvPicPr>
        <p:blipFill>
          <a:blip r:embed="rId2" cstate="print"/>
          <a:stretch>
            <a:fillRect/>
          </a:stretch>
        </p:blipFill>
        <p:spPr>
          <a:xfrm>
            <a:off x="179512" y="1103772"/>
            <a:ext cx="4835848" cy="3693379"/>
          </a:xfrm>
          <a:prstGeom prst="rect">
            <a:avLst/>
          </a:prstGeom>
          <a:ln>
            <a:noFill/>
          </a:ln>
          <a:effectLst>
            <a:outerShdw blurRad="292100" dist="139700" dir="2700000" algn="tl" rotWithShape="0">
              <a:srgbClr val="333333">
                <a:alpha val="65000"/>
              </a:srgbClr>
            </a:outerShdw>
          </a:effectLst>
        </p:spPr>
      </p:pic>
      <p:pic>
        <p:nvPicPr>
          <p:cNvPr id="5" name="Рисунок 4" descr="730_900_suurkannataja4.jpg"/>
          <p:cNvPicPr>
            <a:picLocks noChangeAspect="1"/>
          </p:cNvPicPr>
          <p:nvPr/>
        </p:nvPicPr>
        <p:blipFill>
          <a:blip r:embed="rId3" cstate="print"/>
          <a:stretch>
            <a:fillRect/>
          </a:stretch>
        </p:blipFill>
        <p:spPr>
          <a:xfrm>
            <a:off x="4231680" y="3173760"/>
            <a:ext cx="4912320" cy="368424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t-EE" dirty="0" smtClean="0"/>
              <a:t/>
            </a:r>
            <a:br>
              <a:rPr lang="et-EE" dirty="0" smtClean="0"/>
            </a:br>
            <a:r>
              <a:rPr lang="et-EE" dirty="0" smtClean="0"/>
              <a:t>Tallinn </a:t>
            </a:r>
            <a:r>
              <a:rPr lang="en-US" dirty="0" smtClean="0"/>
              <a:t>Alexander Nevsky Cathedral</a:t>
            </a:r>
            <a:r>
              <a:rPr lang="ru-RU" dirty="0" smtClean="0"/>
              <a:t> </a:t>
            </a:r>
            <a:r>
              <a:rPr lang="et-EE" dirty="0" smtClean="0"/>
              <a:t>(</a:t>
            </a:r>
            <a:r>
              <a:rPr lang="ru-RU" dirty="0" smtClean="0"/>
              <a:t>1900</a:t>
            </a:r>
            <a:r>
              <a:rPr lang="et-EE" dirty="0" smtClean="0"/>
              <a:t>)</a:t>
            </a:r>
            <a:r>
              <a:rPr lang="en-US" dirty="0" smtClean="0"/>
              <a:t/>
            </a:r>
            <a:br>
              <a:rPr lang="en-US" dirty="0" smtClean="0"/>
            </a:br>
            <a:endParaRPr lang="ru-RU" dirty="0"/>
          </a:p>
        </p:txBody>
      </p:sp>
      <p:pic>
        <p:nvPicPr>
          <p:cNvPr id="4" name="Содержимое 3" descr="800px-Catedral_de_Alejandro_Nevsky,_Tallin,_Estonia,_2012-08-11,_DD_46.JPG"/>
          <p:cNvPicPr>
            <a:picLocks noGrp="1" noChangeAspect="1"/>
          </p:cNvPicPr>
          <p:nvPr>
            <p:ph idx="1"/>
          </p:nvPr>
        </p:nvPicPr>
        <p:blipFill>
          <a:blip r:embed="rId2" cstate="print"/>
          <a:stretch>
            <a:fillRect/>
          </a:stretch>
        </p:blipFill>
        <p:spPr>
          <a:xfrm>
            <a:off x="0" y="1484784"/>
            <a:ext cx="5616624" cy="3784200"/>
          </a:xfrm>
          <a:prstGeom prst="rect">
            <a:avLst/>
          </a:prstGeom>
          <a:ln>
            <a:noFill/>
          </a:ln>
          <a:effectLst>
            <a:outerShdw blurRad="292100" dist="139700" dir="2700000" algn="tl" rotWithShape="0">
              <a:srgbClr val="333333">
                <a:alpha val="65000"/>
              </a:srgbClr>
            </a:outerShdw>
          </a:effectLst>
        </p:spPr>
      </p:pic>
      <p:pic>
        <p:nvPicPr>
          <p:cNvPr id="5" name="Рисунок 4" descr="800px-Alexander_Nevsky_Cathedral_in_Tallinn_-_interior.JPG"/>
          <p:cNvPicPr>
            <a:picLocks noChangeAspect="1"/>
          </p:cNvPicPr>
          <p:nvPr/>
        </p:nvPicPr>
        <p:blipFill>
          <a:blip r:embed="rId3" cstate="print"/>
          <a:stretch>
            <a:fillRect/>
          </a:stretch>
        </p:blipFill>
        <p:spPr>
          <a:xfrm>
            <a:off x="4553955" y="3317927"/>
            <a:ext cx="4590045" cy="3540073"/>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a:t>References</a:t>
            </a:r>
            <a:endParaRPr lang="ru-RU" dirty="0"/>
          </a:p>
        </p:txBody>
      </p:sp>
      <p:sp>
        <p:nvSpPr>
          <p:cNvPr id="3" name="Содержимое 2"/>
          <p:cNvSpPr>
            <a:spLocks noGrp="1"/>
          </p:cNvSpPr>
          <p:nvPr>
            <p:ph idx="1"/>
          </p:nvPr>
        </p:nvSpPr>
        <p:spPr/>
        <p:txBody>
          <a:bodyPr>
            <a:normAutofit fontScale="47500" lnSpcReduction="20000"/>
          </a:bodyPr>
          <a:lstStyle/>
          <a:p>
            <a:r>
              <a:rPr lang="en-US" dirty="0" smtClean="0">
                <a:hlinkClick r:id="rId2"/>
              </a:rPr>
              <a:t>http://commons.wikimedia.org/wiki/File:P%C3%BCha_Katariina_kirik_2013-06-02.JPG</a:t>
            </a:r>
            <a:endParaRPr lang="ru-RU" dirty="0" smtClean="0"/>
          </a:p>
          <a:p>
            <a:r>
              <a:rPr lang="en-US" dirty="0" smtClean="0">
                <a:hlinkClick r:id="rId3"/>
              </a:rPr>
              <a:t>http://www.panoramio.com/photo/59696621</a:t>
            </a:r>
            <a:endParaRPr lang="et-EE" dirty="0" smtClean="0"/>
          </a:p>
          <a:p>
            <a:r>
              <a:rPr lang="en-US" dirty="0" smtClean="0">
                <a:hlinkClick r:id="rId4"/>
              </a:rPr>
              <a:t>http://en.wikipedia.org/wiki/Pirita_Convent#mediaviewer/File:P%C3%BCha_Brigitta_Klooster(Convent_of_St._Bridget).jpg</a:t>
            </a:r>
            <a:endParaRPr lang="et-EE" dirty="0" smtClean="0"/>
          </a:p>
          <a:p>
            <a:r>
              <a:rPr lang="et-EE" dirty="0" smtClean="0">
                <a:hlinkClick r:id="rId5"/>
              </a:rPr>
              <a:t>http://www.folk.ee/2002/eng/?link=townmap.php</a:t>
            </a:r>
            <a:endParaRPr lang="et-EE" dirty="0" smtClean="0"/>
          </a:p>
          <a:p>
            <a:r>
              <a:rPr lang="et-EE" dirty="0" smtClean="0">
                <a:hlinkClick r:id="rId6"/>
              </a:rPr>
              <a:t>http://histrodamus.ee/index.php?event=Show_main_layers&amp;layer_id=84&amp;lang=eng</a:t>
            </a:r>
            <a:endParaRPr lang="en-US" dirty="0" smtClean="0"/>
          </a:p>
          <a:p>
            <a:r>
              <a:rPr lang="et-EE" dirty="0" smtClean="0">
                <a:hlinkClick r:id="rId7"/>
              </a:rPr>
              <a:t>http://sp.pohjarannik.ee/archives/18618</a:t>
            </a:r>
            <a:endParaRPr lang="et-EE" dirty="0" smtClean="0"/>
          </a:p>
          <a:p>
            <a:r>
              <a:rPr lang="en-US" dirty="0" smtClean="0">
                <a:hlinkClick r:id="rId8"/>
              </a:rPr>
              <a:t>http://en.wikipedia.org/wiki/Alexander_Nevsky_Cathedral,_Tallinn</a:t>
            </a:r>
            <a:endParaRPr lang="et-EE" dirty="0" smtClean="0"/>
          </a:p>
          <a:p>
            <a:r>
              <a:rPr lang="en-US" dirty="0" smtClean="0">
                <a:hlinkClick r:id="rId9"/>
              </a:rPr>
              <a:t>http://en.wikipedia.org/wiki/St._Olaf's_Church,_Tallinn</a:t>
            </a:r>
            <a:endParaRPr lang="et-EE" dirty="0" smtClean="0"/>
          </a:p>
          <a:p>
            <a:r>
              <a:rPr lang="et-EE" dirty="0" smtClean="0">
                <a:hlinkClick r:id="rId10"/>
              </a:rPr>
              <a:t>http://stilarhitekturi.livejournal.com/402822.html</a:t>
            </a:r>
            <a:endParaRPr lang="et-EE" dirty="0" smtClean="0"/>
          </a:p>
          <a:p>
            <a:r>
              <a:rPr lang="et-EE" dirty="0" smtClean="0">
                <a:hlinkClick r:id="rId11"/>
              </a:rPr>
              <a:t>http://www.visitestonia.com/en/church-of-st-catherine-in-voru?site_preference=normal</a:t>
            </a:r>
            <a:endParaRPr lang="et-EE" dirty="0" smtClean="0"/>
          </a:p>
          <a:p>
            <a:r>
              <a:rPr lang="et-EE" dirty="0" smtClean="0">
                <a:hlinkClick r:id="rId12"/>
              </a:rPr>
              <a:t>http://renatar.livejournal.com/433402.html</a:t>
            </a:r>
            <a:endParaRPr lang="et-EE" dirty="0" smtClean="0"/>
          </a:p>
          <a:p>
            <a:r>
              <a:rPr lang="et-EE" dirty="0" smtClean="0">
                <a:hlinkClick r:id="rId13"/>
              </a:rPr>
              <a:t>http://www.visitestonia.com/en/kallaste-old-believers-prayer-house-of-the-estonian-association-of-old-believers-congregations?site_preference=normal</a:t>
            </a:r>
            <a:endParaRPr lang="et-EE" dirty="0" smtClean="0"/>
          </a:p>
          <a:p>
            <a:r>
              <a:rPr lang="et-EE" dirty="0" smtClean="0">
                <a:hlinkClick r:id="rId14"/>
              </a:rPr>
              <a:t>http://hobo.tourister.ru/photoalbum/5442/3211404</a:t>
            </a:r>
            <a:endParaRPr lang="et-EE" dirty="0" smtClean="0"/>
          </a:p>
          <a:p>
            <a:endParaRPr lang="et-EE" dirty="0" smtClean="0"/>
          </a:p>
          <a:p>
            <a:endParaRPr lang="et-EE" dirty="0" smtClean="0"/>
          </a:p>
          <a:p>
            <a:endParaRPr lang="et-EE" dirty="0" smtClean="0"/>
          </a:p>
          <a:p>
            <a:endParaRPr lang="et-EE" dirty="0" smtClean="0"/>
          </a:p>
          <a:p>
            <a:endParaRPr lang="en-US" dirty="0" smtClean="0"/>
          </a:p>
          <a:p>
            <a:endParaRPr lang="et-EE" dirty="0" smtClean="0"/>
          </a:p>
          <a:p>
            <a:endParaRPr lang="et-EE" dirty="0" smtClean="0"/>
          </a:p>
          <a:p>
            <a:endParaRPr lang="et-EE" dirty="0" smtClean="0"/>
          </a:p>
          <a:p>
            <a:endParaRPr lang="ru-RU" dirty="0" smtClean="0"/>
          </a:p>
          <a:p>
            <a:endParaRPr lang="ru-RU"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4" name="Заголовок 1"/>
          <p:cNvSpPr>
            <a:spLocks noGrp="1"/>
          </p:cNvSpPr>
          <p:nvPr>
            <p:ph idx="1"/>
          </p:nvPr>
        </p:nvSpPr>
        <p:spPr>
          <a:xfrm>
            <a:off x="539552" y="692696"/>
            <a:ext cx="8229600" cy="4525963"/>
          </a:xfrm>
        </p:spPr>
        <p:txBody>
          <a:bodyPr>
            <a:noAutofit/>
          </a:bodyPr>
          <a:lstStyle/>
          <a:p>
            <a:pPr>
              <a:buNone/>
            </a:pPr>
            <a:r>
              <a:rPr lang="en-US" sz="4000" dirty="0"/>
              <a:t>This project has been funded with support from the European Commission. This presentation reflects the views only of the authors, and the Commission cannot be held responsible for any use which may be made  of the information contained therein. </a:t>
            </a:r>
            <a:endParaRPr lang="ru-RU" sz="4000" dirty="0"/>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187</TotalTime>
  <Words>145</Words>
  <Application>Microsoft Office PowerPoint</Application>
  <PresentationFormat>Экран (4:3)</PresentationFormat>
  <Paragraphs>49</Paragraphs>
  <Slides>20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20</vt:i4>
      </vt:variant>
    </vt:vector>
  </HeadingPairs>
  <TitlesOfParts>
    <vt:vector size="21" baseType="lpstr">
      <vt:lpstr>Тема Office</vt:lpstr>
      <vt:lpstr>Monasteries and temples</vt:lpstr>
      <vt:lpstr>Слайд 2</vt:lpstr>
      <vt:lpstr>Monasteries </vt:lpstr>
      <vt:lpstr>The Tallinn Dominican Monastery  (1260)</vt:lpstr>
      <vt:lpstr> Pirita monastery (1436) </vt:lpstr>
      <vt:lpstr>Franciscan monastery (1466;Viljandy)</vt:lpstr>
      <vt:lpstr>Puhtitsa Nunnery Convent  (1895;Kuremae) </vt:lpstr>
      <vt:lpstr>TEMPLES and churches </vt:lpstr>
      <vt:lpstr> Tallinn St Mary's Cathedral (1219) </vt:lpstr>
      <vt:lpstr>Lüganuse church(1241)</vt:lpstr>
      <vt:lpstr>Muhu St.Catherine church (13th century)</vt:lpstr>
      <vt:lpstr> Tallinn St. Olaf's Church (1267) </vt:lpstr>
      <vt:lpstr>Tallinn St. Nicholas' Church(1275)</vt:lpstr>
      <vt:lpstr>Dance of Death  by Bernt Notke</vt:lpstr>
      <vt:lpstr>  Kallaste Old Believers Prayer House (1802) </vt:lpstr>
      <vt:lpstr> Mustvee Old Believers Prayer House (1930) </vt:lpstr>
      <vt:lpstr> Võru Church of St Catherine (1804) </vt:lpstr>
      <vt:lpstr> Tallinn Alexander Nevsky Cathedral (1900) </vt:lpstr>
      <vt:lpstr>References</vt:lpstr>
      <vt:lpstr>Слайд 20</vt:lpstr>
    </vt:vector>
  </TitlesOfParts>
  <Company>Krokoz™</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Monasteries and temples</dc:title>
  <dc:creator>Bessedina</dc:creator>
  <cp:lastModifiedBy>Bessedina</cp:lastModifiedBy>
  <cp:revision>31</cp:revision>
  <dcterms:created xsi:type="dcterms:W3CDTF">2014-09-21T14:51:25Z</dcterms:created>
  <dcterms:modified xsi:type="dcterms:W3CDTF">2014-10-17T12:19:27Z</dcterms:modified>
</cp:coreProperties>
</file>